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3" r:id="rId3"/>
    <p:sldId id="279" r:id="rId4"/>
    <p:sldId id="278" r:id="rId5"/>
    <p:sldId id="276" r:id="rId6"/>
    <p:sldId id="280" r:id="rId7"/>
    <p:sldId id="281" r:id="rId8"/>
    <p:sldId id="269" r:id="rId9"/>
    <p:sldId id="277" r:id="rId10"/>
    <p:sldId id="282" r:id="rId11"/>
    <p:sldId id="264" r:id="rId12"/>
    <p:sldId id="284" r:id="rId13"/>
    <p:sldId id="283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4B49-F302-4BCD-AAEA-3DE606EC28BC}" type="datetimeFigureOut">
              <a:rPr lang="pt-BR" smtClean="0"/>
              <a:t>03/03/2017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D6E8-4D87-4538-B644-46EBAFD195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4B49-F302-4BCD-AAEA-3DE606EC28BC}" type="datetimeFigureOut">
              <a:rPr lang="pt-BR" smtClean="0"/>
              <a:t>03/03/2017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D6E8-4D87-4538-B644-46EBAFD195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4B49-F302-4BCD-AAEA-3DE606EC28BC}" type="datetimeFigureOut">
              <a:rPr lang="pt-BR" smtClean="0"/>
              <a:t>03/03/2017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D6E8-4D87-4538-B644-46EBAFD195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117475"/>
            <a:ext cx="9142413" cy="6738938"/>
            <a:chOff x="0" y="74"/>
            <a:chExt cx="5759" cy="4245"/>
          </a:xfrm>
        </p:grpSpPr>
        <p:sp>
          <p:nvSpPr>
            <p:cNvPr id="17411" name="Rectangle 3"/>
            <p:cNvSpPr>
              <a:spLocks noChangeArrowheads="1"/>
            </p:cNvSpPr>
            <p:nvPr/>
          </p:nvSpPr>
          <p:spPr bwMode="inv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pt-BR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7412" name="Rectangle 4"/>
            <p:cNvSpPr>
              <a:spLocks noChangeArrowheads="1"/>
            </p:cNvSpPr>
            <p:nvPr/>
          </p:nvSpPr>
          <p:spPr bwMode="inv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pt-BR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7413" name="Oval 5"/>
            <p:cNvSpPr>
              <a:spLocks noChangeArrowheads="1"/>
            </p:cNvSpPr>
            <p:nvPr/>
          </p:nvSpPr>
          <p:spPr bwMode="invGray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pt-BR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7414" name="Oval 6"/>
            <p:cNvSpPr>
              <a:spLocks noChangeArrowheads="1"/>
            </p:cNvSpPr>
            <p:nvPr/>
          </p:nvSpPr>
          <p:spPr bwMode="invGray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pt-BR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7415" name="Oval 7"/>
            <p:cNvSpPr>
              <a:spLocks noChangeArrowheads="1"/>
            </p:cNvSpPr>
            <p:nvPr/>
          </p:nvSpPr>
          <p:spPr bwMode="invGray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pt-BR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7416" name="Oval 8"/>
            <p:cNvSpPr>
              <a:spLocks noChangeArrowheads="1"/>
            </p:cNvSpPr>
            <p:nvPr/>
          </p:nvSpPr>
          <p:spPr bwMode="invGray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pt-BR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7417" name="Oval 9"/>
            <p:cNvSpPr>
              <a:spLocks noChangeArrowheads="1"/>
            </p:cNvSpPr>
            <p:nvPr/>
          </p:nvSpPr>
          <p:spPr bwMode="invGray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pt-BR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7418" name="Oval 10"/>
            <p:cNvSpPr>
              <a:spLocks noChangeArrowheads="1"/>
            </p:cNvSpPr>
            <p:nvPr/>
          </p:nvSpPr>
          <p:spPr bwMode="invGray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pt-BR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7419" name="Oval 11"/>
            <p:cNvSpPr>
              <a:spLocks noChangeArrowheads="1"/>
            </p:cNvSpPr>
            <p:nvPr/>
          </p:nvSpPr>
          <p:spPr bwMode="invGray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pt-BR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7420" name="Oval 12"/>
            <p:cNvSpPr>
              <a:spLocks noChangeArrowheads="1"/>
            </p:cNvSpPr>
            <p:nvPr/>
          </p:nvSpPr>
          <p:spPr bwMode="invGray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pt-BR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7421" name="Oval 13"/>
            <p:cNvSpPr>
              <a:spLocks noChangeArrowheads="1"/>
            </p:cNvSpPr>
            <p:nvPr/>
          </p:nvSpPr>
          <p:spPr bwMode="invGray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pt-BR" smtClean="0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17422" name="Group 14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17423" name="Oval 15"/>
              <p:cNvSpPr>
                <a:spLocks noChangeArrowheads="1"/>
              </p:cNvSpPr>
              <p:nvPr/>
            </p:nvSpPr>
            <p:spPr bwMode="invGray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pt-BR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7424" name="Oval 16"/>
              <p:cNvSpPr>
                <a:spLocks noChangeArrowheads="1"/>
              </p:cNvSpPr>
              <p:nvPr/>
            </p:nvSpPr>
            <p:spPr bwMode="invGray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pt-BR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7425" name="Oval 17"/>
              <p:cNvSpPr>
                <a:spLocks noChangeArrowheads="1"/>
              </p:cNvSpPr>
              <p:nvPr/>
            </p:nvSpPr>
            <p:spPr bwMode="invGray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pt-BR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7426" name="Oval 18"/>
              <p:cNvSpPr>
                <a:spLocks noChangeArrowheads="1"/>
              </p:cNvSpPr>
              <p:nvPr/>
            </p:nvSpPr>
            <p:spPr bwMode="invGray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pt-BR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7427" name="Oval 19"/>
              <p:cNvSpPr>
                <a:spLocks noChangeArrowheads="1"/>
              </p:cNvSpPr>
              <p:nvPr/>
            </p:nvSpPr>
            <p:spPr bwMode="invGray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pt-BR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7428" name="Oval 20"/>
              <p:cNvSpPr>
                <a:spLocks noChangeArrowheads="1"/>
              </p:cNvSpPr>
              <p:nvPr/>
            </p:nvSpPr>
            <p:spPr bwMode="invGray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pt-BR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7429" name="Oval 21"/>
              <p:cNvSpPr>
                <a:spLocks noChangeArrowheads="1"/>
              </p:cNvSpPr>
              <p:nvPr/>
            </p:nvSpPr>
            <p:spPr bwMode="invGray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pt-BR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7430" name="Oval 22"/>
              <p:cNvSpPr>
                <a:spLocks noChangeArrowheads="1"/>
              </p:cNvSpPr>
              <p:nvPr/>
            </p:nvSpPr>
            <p:spPr bwMode="invGray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pt-BR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sp>
          <p:nvSpPr>
            <p:cNvPr id="17431" name="Oval 23"/>
            <p:cNvSpPr>
              <a:spLocks noChangeArrowheads="1"/>
            </p:cNvSpPr>
            <p:nvPr/>
          </p:nvSpPr>
          <p:spPr bwMode="invGray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pt-BR" smtClean="0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17432" name="Group 24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17433" name="Freeform 25"/>
              <p:cNvSpPr>
                <a:spLocks/>
              </p:cNvSpPr>
              <p:nvPr/>
            </p:nvSpPr>
            <p:spPr bwMode="invGray">
              <a:xfrm>
                <a:off x="0" y="2394"/>
                <a:ext cx="443" cy="1033"/>
              </a:xfrm>
              <a:custGeom>
                <a:avLst/>
                <a:gdLst>
                  <a:gd name="T0" fmla="*/ 290 w 443"/>
                  <a:gd name="T1" fmla="*/ 1016 h 1033"/>
                  <a:gd name="T2" fmla="*/ 316 w 443"/>
                  <a:gd name="T3" fmla="*/ 974 h 1033"/>
                  <a:gd name="T4" fmla="*/ 354 w 443"/>
                  <a:gd name="T5" fmla="*/ 920 h 1033"/>
                  <a:gd name="T6" fmla="*/ 384 w 443"/>
                  <a:gd name="T7" fmla="*/ 884 h 1033"/>
                  <a:gd name="T8" fmla="*/ 381 w 443"/>
                  <a:gd name="T9" fmla="*/ 832 h 1033"/>
                  <a:gd name="T10" fmla="*/ 370 w 443"/>
                  <a:gd name="T11" fmla="*/ 794 h 1033"/>
                  <a:gd name="T12" fmla="*/ 361 w 443"/>
                  <a:gd name="T13" fmla="*/ 760 h 1033"/>
                  <a:gd name="T14" fmla="*/ 361 w 443"/>
                  <a:gd name="T15" fmla="*/ 734 h 1033"/>
                  <a:gd name="T16" fmla="*/ 359 w 443"/>
                  <a:gd name="T17" fmla="*/ 707 h 1033"/>
                  <a:gd name="T18" fmla="*/ 373 w 443"/>
                  <a:gd name="T19" fmla="*/ 691 h 1033"/>
                  <a:gd name="T20" fmla="*/ 391 w 443"/>
                  <a:gd name="T21" fmla="*/ 686 h 1033"/>
                  <a:gd name="T22" fmla="*/ 395 w 443"/>
                  <a:gd name="T23" fmla="*/ 680 h 1033"/>
                  <a:gd name="T24" fmla="*/ 390 w 443"/>
                  <a:gd name="T25" fmla="*/ 671 h 1033"/>
                  <a:gd name="T26" fmla="*/ 386 w 443"/>
                  <a:gd name="T27" fmla="*/ 660 h 1033"/>
                  <a:gd name="T28" fmla="*/ 437 w 443"/>
                  <a:gd name="T29" fmla="*/ 635 h 1033"/>
                  <a:gd name="T30" fmla="*/ 442 w 443"/>
                  <a:gd name="T31" fmla="*/ 619 h 1033"/>
                  <a:gd name="T32" fmla="*/ 438 w 443"/>
                  <a:gd name="T33" fmla="*/ 604 h 1033"/>
                  <a:gd name="T34" fmla="*/ 400 w 443"/>
                  <a:gd name="T35" fmla="*/ 543 h 1033"/>
                  <a:gd name="T36" fmla="*/ 384 w 443"/>
                  <a:gd name="T37" fmla="*/ 474 h 1033"/>
                  <a:gd name="T38" fmla="*/ 354 w 443"/>
                  <a:gd name="T39" fmla="*/ 455 h 1033"/>
                  <a:gd name="T40" fmla="*/ 326 w 443"/>
                  <a:gd name="T41" fmla="*/ 433 h 1033"/>
                  <a:gd name="T42" fmla="*/ 312 w 443"/>
                  <a:gd name="T43" fmla="*/ 411 h 1033"/>
                  <a:gd name="T44" fmla="*/ 307 w 443"/>
                  <a:gd name="T45" fmla="*/ 391 h 1033"/>
                  <a:gd name="T46" fmla="*/ 290 w 443"/>
                  <a:gd name="T47" fmla="*/ 339 h 1033"/>
                  <a:gd name="T48" fmla="*/ 308 w 443"/>
                  <a:gd name="T49" fmla="*/ 289 h 1033"/>
                  <a:gd name="T50" fmla="*/ 298 w 443"/>
                  <a:gd name="T51" fmla="*/ 278 h 1033"/>
                  <a:gd name="T52" fmla="*/ 280 w 443"/>
                  <a:gd name="T53" fmla="*/ 307 h 1033"/>
                  <a:gd name="T54" fmla="*/ 269 w 443"/>
                  <a:gd name="T55" fmla="*/ 283 h 1033"/>
                  <a:gd name="T56" fmla="*/ 272 w 443"/>
                  <a:gd name="T57" fmla="*/ 224 h 1033"/>
                  <a:gd name="T58" fmla="*/ 280 w 443"/>
                  <a:gd name="T59" fmla="*/ 177 h 1033"/>
                  <a:gd name="T60" fmla="*/ 280 w 443"/>
                  <a:gd name="T61" fmla="*/ 146 h 1033"/>
                  <a:gd name="T62" fmla="*/ 281 w 443"/>
                  <a:gd name="T63" fmla="*/ 123 h 1033"/>
                  <a:gd name="T64" fmla="*/ 290 w 443"/>
                  <a:gd name="T65" fmla="*/ 104 h 1033"/>
                  <a:gd name="T66" fmla="*/ 296 w 443"/>
                  <a:gd name="T67" fmla="*/ 97 h 1033"/>
                  <a:gd name="T68" fmla="*/ 298 w 443"/>
                  <a:gd name="T69" fmla="*/ 94 h 1033"/>
                  <a:gd name="T70" fmla="*/ 301 w 443"/>
                  <a:gd name="T71" fmla="*/ 92 h 1033"/>
                  <a:gd name="T72" fmla="*/ 307 w 443"/>
                  <a:gd name="T73" fmla="*/ 83 h 1033"/>
                  <a:gd name="T74" fmla="*/ 317 w 443"/>
                  <a:gd name="T75" fmla="*/ 79 h 1033"/>
                  <a:gd name="T76" fmla="*/ 328 w 443"/>
                  <a:gd name="T77" fmla="*/ 77 h 1033"/>
                  <a:gd name="T78" fmla="*/ 337 w 443"/>
                  <a:gd name="T79" fmla="*/ 74 h 1033"/>
                  <a:gd name="T80" fmla="*/ 345 w 443"/>
                  <a:gd name="T81" fmla="*/ 67 h 1033"/>
                  <a:gd name="T82" fmla="*/ 337 w 443"/>
                  <a:gd name="T83" fmla="*/ 50 h 1033"/>
                  <a:gd name="T84" fmla="*/ 337 w 443"/>
                  <a:gd name="T85" fmla="*/ 47 h 1033"/>
                  <a:gd name="T86" fmla="*/ 337 w 443"/>
                  <a:gd name="T87" fmla="*/ 43 h 1033"/>
                  <a:gd name="T88" fmla="*/ 337 w 443"/>
                  <a:gd name="T89" fmla="*/ 41 h 1033"/>
                  <a:gd name="T90" fmla="*/ 334 w 443"/>
                  <a:gd name="T91" fmla="*/ 38 h 1033"/>
                  <a:gd name="T92" fmla="*/ 321 w 443"/>
                  <a:gd name="T93" fmla="*/ 21 h 1033"/>
                  <a:gd name="T94" fmla="*/ 316 w 443"/>
                  <a:gd name="T95" fmla="*/ 0 h 1033"/>
                  <a:gd name="T96" fmla="*/ 188 w 443"/>
                  <a:gd name="T97" fmla="*/ 94 h 1033"/>
                  <a:gd name="T98" fmla="*/ 88 w 443"/>
                  <a:gd name="T99" fmla="*/ 218 h 1033"/>
                  <a:gd name="T100" fmla="*/ 21 w 443"/>
                  <a:gd name="T101" fmla="*/ 366 h 1033"/>
                  <a:gd name="T102" fmla="*/ 0 w 443"/>
                  <a:gd name="T103" fmla="*/ 530 h 1033"/>
                  <a:gd name="T104" fmla="*/ 20 w 443"/>
                  <a:gd name="T105" fmla="*/ 680 h 1033"/>
                  <a:gd name="T106" fmla="*/ 74 w 443"/>
                  <a:gd name="T107" fmla="*/ 819 h 1033"/>
                  <a:gd name="T108" fmla="*/ 160 w 443"/>
                  <a:gd name="T109" fmla="*/ 938 h 1033"/>
                  <a:gd name="T110" fmla="*/ 272 w 443"/>
                  <a:gd name="T111" fmla="*/ 1032 h 10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298" y="94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pt-BR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7434" name="Freeform 26"/>
              <p:cNvSpPr>
                <a:spLocks/>
              </p:cNvSpPr>
              <p:nvPr/>
            </p:nvSpPr>
            <p:spPr bwMode="invGray">
              <a:xfrm>
                <a:off x="379" y="2327"/>
                <a:ext cx="824" cy="1203"/>
              </a:xfrm>
              <a:custGeom>
                <a:avLst/>
                <a:gdLst>
                  <a:gd name="T0" fmla="*/ 796 w 824"/>
                  <a:gd name="T1" fmla="*/ 688 h 1203"/>
                  <a:gd name="T2" fmla="*/ 756 w 824"/>
                  <a:gd name="T3" fmla="*/ 641 h 1203"/>
                  <a:gd name="T4" fmla="*/ 812 w 824"/>
                  <a:gd name="T5" fmla="*/ 615 h 1203"/>
                  <a:gd name="T6" fmla="*/ 814 w 824"/>
                  <a:gd name="T7" fmla="*/ 502 h 1203"/>
                  <a:gd name="T8" fmla="*/ 705 w 824"/>
                  <a:gd name="T9" fmla="*/ 247 h 1203"/>
                  <a:gd name="T10" fmla="*/ 651 w 824"/>
                  <a:gd name="T11" fmla="*/ 262 h 1203"/>
                  <a:gd name="T12" fmla="*/ 574 w 824"/>
                  <a:gd name="T13" fmla="*/ 289 h 1203"/>
                  <a:gd name="T14" fmla="*/ 536 w 824"/>
                  <a:gd name="T15" fmla="*/ 258 h 1203"/>
                  <a:gd name="T16" fmla="*/ 563 w 824"/>
                  <a:gd name="T17" fmla="*/ 170 h 1203"/>
                  <a:gd name="T18" fmla="*/ 532 w 824"/>
                  <a:gd name="T19" fmla="*/ 81 h 1203"/>
                  <a:gd name="T20" fmla="*/ 455 w 824"/>
                  <a:gd name="T21" fmla="*/ 56 h 1203"/>
                  <a:gd name="T22" fmla="*/ 484 w 824"/>
                  <a:gd name="T23" fmla="*/ 150 h 1203"/>
                  <a:gd name="T24" fmla="*/ 465 w 824"/>
                  <a:gd name="T25" fmla="*/ 190 h 1203"/>
                  <a:gd name="T26" fmla="*/ 442 w 824"/>
                  <a:gd name="T27" fmla="*/ 200 h 1203"/>
                  <a:gd name="T28" fmla="*/ 419 w 824"/>
                  <a:gd name="T29" fmla="*/ 164 h 1203"/>
                  <a:gd name="T30" fmla="*/ 381 w 824"/>
                  <a:gd name="T31" fmla="*/ 108 h 1203"/>
                  <a:gd name="T32" fmla="*/ 406 w 824"/>
                  <a:gd name="T33" fmla="*/ 108 h 1203"/>
                  <a:gd name="T34" fmla="*/ 424 w 824"/>
                  <a:gd name="T35" fmla="*/ 72 h 1203"/>
                  <a:gd name="T36" fmla="*/ 325 w 824"/>
                  <a:gd name="T37" fmla="*/ 0 h 1203"/>
                  <a:gd name="T38" fmla="*/ 281 w 824"/>
                  <a:gd name="T39" fmla="*/ 27 h 1203"/>
                  <a:gd name="T40" fmla="*/ 240 w 824"/>
                  <a:gd name="T41" fmla="*/ 72 h 1203"/>
                  <a:gd name="T42" fmla="*/ 209 w 824"/>
                  <a:gd name="T43" fmla="*/ 114 h 1203"/>
                  <a:gd name="T44" fmla="*/ 209 w 824"/>
                  <a:gd name="T45" fmla="*/ 150 h 1203"/>
                  <a:gd name="T46" fmla="*/ 240 w 824"/>
                  <a:gd name="T47" fmla="*/ 164 h 1203"/>
                  <a:gd name="T48" fmla="*/ 209 w 824"/>
                  <a:gd name="T49" fmla="*/ 222 h 1203"/>
                  <a:gd name="T50" fmla="*/ 213 w 824"/>
                  <a:gd name="T51" fmla="*/ 242 h 1203"/>
                  <a:gd name="T52" fmla="*/ 267 w 824"/>
                  <a:gd name="T53" fmla="*/ 222 h 1203"/>
                  <a:gd name="T54" fmla="*/ 303 w 824"/>
                  <a:gd name="T55" fmla="*/ 170 h 1203"/>
                  <a:gd name="T56" fmla="*/ 354 w 824"/>
                  <a:gd name="T57" fmla="*/ 231 h 1203"/>
                  <a:gd name="T58" fmla="*/ 372 w 824"/>
                  <a:gd name="T59" fmla="*/ 291 h 1203"/>
                  <a:gd name="T60" fmla="*/ 348 w 824"/>
                  <a:gd name="T61" fmla="*/ 294 h 1203"/>
                  <a:gd name="T62" fmla="*/ 298 w 824"/>
                  <a:gd name="T63" fmla="*/ 309 h 1203"/>
                  <a:gd name="T64" fmla="*/ 323 w 824"/>
                  <a:gd name="T65" fmla="*/ 330 h 1203"/>
                  <a:gd name="T66" fmla="*/ 260 w 824"/>
                  <a:gd name="T67" fmla="*/ 339 h 1203"/>
                  <a:gd name="T68" fmla="*/ 189 w 824"/>
                  <a:gd name="T69" fmla="*/ 411 h 1203"/>
                  <a:gd name="T70" fmla="*/ 184 w 824"/>
                  <a:gd name="T71" fmla="*/ 469 h 1203"/>
                  <a:gd name="T72" fmla="*/ 148 w 824"/>
                  <a:gd name="T73" fmla="*/ 435 h 1203"/>
                  <a:gd name="T74" fmla="*/ 83 w 824"/>
                  <a:gd name="T75" fmla="*/ 402 h 1203"/>
                  <a:gd name="T76" fmla="*/ 0 w 824"/>
                  <a:gd name="T77" fmla="*/ 455 h 1203"/>
                  <a:gd name="T78" fmla="*/ 54 w 824"/>
                  <a:gd name="T79" fmla="*/ 496 h 1203"/>
                  <a:gd name="T80" fmla="*/ 74 w 824"/>
                  <a:gd name="T81" fmla="*/ 485 h 1203"/>
                  <a:gd name="T82" fmla="*/ 54 w 824"/>
                  <a:gd name="T83" fmla="*/ 608 h 1203"/>
                  <a:gd name="T84" fmla="*/ 132 w 824"/>
                  <a:gd name="T85" fmla="*/ 641 h 1203"/>
                  <a:gd name="T86" fmla="*/ 195 w 824"/>
                  <a:gd name="T87" fmla="*/ 661 h 1203"/>
                  <a:gd name="T88" fmla="*/ 249 w 824"/>
                  <a:gd name="T89" fmla="*/ 744 h 1203"/>
                  <a:gd name="T90" fmla="*/ 334 w 824"/>
                  <a:gd name="T91" fmla="*/ 886 h 1203"/>
                  <a:gd name="T92" fmla="*/ 391 w 824"/>
                  <a:gd name="T93" fmla="*/ 1007 h 1203"/>
                  <a:gd name="T94" fmla="*/ 292 w 824"/>
                  <a:gd name="T95" fmla="*/ 1052 h 1203"/>
                  <a:gd name="T96" fmla="*/ 182 w 824"/>
                  <a:gd name="T97" fmla="*/ 1105 h 1203"/>
                  <a:gd name="T98" fmla="*/ 68 w 824"/>
                  <a:gd name="T99" fmla="*/ 1180 h 1203"/>
                  <a:gd name="T100" fmla="*/ 200 w 824"/>
                  <a:gd name="T101" fmla="*/ 1202 h 1203"/>
                  <a:gd name="T102" fmla="*/ 417 w 824"/>
                  <a:gd name="T103" fmla="*/ 1168 h 1203"/>
                  <a:gd name="T104" fmla="*/ 613 w 824"/>
                  <a:gd name="T105" fmla="*/ 1052 h 1203"/>
                  <a:gd name="T106" fmla="*/ 610 w 824"/>
                  <a:gd name="T107" fmla="*/ 929 h 1203"/>
                  <a:gd name="T108" fmla="*/ 543 w 824"/>
                  <a:gd name="T109" fmla="*/ 888 h 1203"/>
                  <a:gd name="T110" fmla="*/ 567 w 824"/>
                  <a:gd name="T111" fmla="*/ 791 h 1203"/>
                  <a:gd name="T112" fmla="*/ 655 w 824"/>
                  <a:gd name="T113" fmla="*/ 738 h 1203"/>
                  <a:gd name="T114" fmla="*/ 725 w 824"/>
                  <a:gd name="T115" fmla="*/ 713 h 1203"/>
                  <a:gd name="T116" fmla="*/ 792 w 824"/>
                  <a:gd name="T117" fmla="*/ 729 h 1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108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pt-BR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7435" name="Freeform 27"/>
              <p:cNvSpPr>
                <a:spLocks/>
              </p:cNvSpPr>
              <p:nvPr/>
            </p:nvSpPr>
            <p:spPr bwMode="invGray">
              <a:xfrm>
                <a:off x="530" y="2834"/>
                <a:ext cx="63" cy="73"/>
              </a:xfrm>
              <a:custGeom>
                <a:avLst/>
                <a:gdLst>
                  <a:gd name="T0" fmla="*/ 42 w 63"/>
                  <a:gd name="T1" fmla="*/ 65 h 73"/>
                  <a:gd name="T2" fmla="*/ 58 w 63"/>
                  <a:gd name="T3" fmla="*/ 72 h 73"/>
                  <a:gd name="T4" fmla="*/ 62 w 63"/>
                  <a:gd name="T5" fmla="*/ 72 h 73"/>
                  <a:gd name="T6" fmla="*/ 62 w 63"/>
                  <a:gd name="T7" fmla="*/ 67 h 73"/>
                  <a:gd name="T8" fmla="*/ 58 w 63"/>
                  <a:gd name="T9" fmla="*/ 65 h 73"/>
                  <a:gd name="T10" fmla="*/ 58 w 63"/>
                  <a:gd name="T11" fmla="*/ 62 h 73"/>
                  <a:gd name="T12" fmla="*/ 44 w 63"/>
                  <a:gd name="T13" fmla="*/ 56 h 73"/>
                  <a:gd name="T14" fmla="*/ 37 w 63"/>
                  <a:gd name="T15" fmla="*/ 45 h 73"/>
                  <a:gd name="T16" fmla="*/ 31 w 63"/>
                  <a:gd name="T17" fmla="*/ 34 h 73"/>
                  <a:gd name="T18" fmla="*/ 26 w 63"/>
                  <a:gd name="T19" fmla="*/ 20 h 73"/>
                  <a:gd name="T20" fmla="*/ 9 w 63"/>
                  <a:gd name="T21" fmla="*/ 0 h 73"/>
                  <a:gd name="T22" fmla="*/ 6 w 63"/>
                  <a:gd name="T23" fmla="*/ 4 h 73"/>
                  <a:gd name="T24" fmla="*/ 2 w 63"/>
                  <a:gd name="T25" fmla="*/ 9 h 73"/>
                  <a:gd name="T26" fmla="*/ 0 w 63"/>
                  <a:gd name="T27" fmla="*/ 11 h 73"/>
                  <a:gd name="T28" fmla="*/ 0 w 63"/>
                  <a:gd name="T29" fmla="*/ 18 h 73"/>
                  <a:gd name="T30" fmla="*/ 0 w 63"/>
                  <a:gd name="T31" fmla="*/ 20 h 73"/>
                  <a:gd name="T32" fmla="*/ 0 w 63"/>
                  <a:gd name="T33" fmla="*/ 20 h 73"/>
                  <a:gd name="T34" fmla="*/ 0 w 63"/>
                  <a:gd name="T35" fmla="*/ 20 h 73"/>
                  <a:gd name="T36" fmla="*/ 0 w 63"/>
                  <a:gd name="T37" fmla="*/ 20 h 73"/>
                  <a:gd name="T38" fmla="*/ 9 w 63"/>
                  <a:gd name="T39" fmla="*/ 31 h 73"/>
                  <a:gd name="T40" fmla="*/ 20 w 63"/>
                  <a:gd name="T41" fmla="*/ 45 h 73"/>
                  <a:gd name="T42" fmla="*/ 31 w 63"/>
                  <a:gd name="T43" fmla="*/ 56 h 73"/>
                  <a:gd name="T44" fmla="*/ 42 w 63"/>
                  <a:gd name="T45" fmla="*/ 65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pt-BR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17436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Clique para editar o estilo do título mestre</a:t>
            </a:r>
          </a:p>
        </p:txBody>
      </p:sp>
      <p:sp>
        <p:nvSpPr>
          <p:cNvPr id="17437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Clique para editar o estilo do subtítulo mestre</a:t>
            </a:r>
          </a:p>
        </p:txBody>
      </p:sp>
      <p:sp>
        <p:nvSpPr>
          <p:cNvPr id="17438" name="Rectangle 30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kumimoji="1" sz="1400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endParaRPr lang="en-US" smtClean="0"/>
          </a:p>
        </p:txBody>
      </p:sp>
      <p:sp>
        <p:nvSpPr>
          <p:cNvPr id="17439" name="Rectangle 3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kumimoji="1" sz="1400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endParaRPr lang="en-US" smtClean="0"/>
          </a:p>
        </p:txBody>
      </p:sp>
      <p:sp>
        <p:nvSpPr>
          <p:cNvPr id="17440" name="Rectangle 3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kumimoji="1" sz="1400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fld id="{FD8A979A-60A5-4160-89EE-164095DC3FBA}" type="slidenum">
              <a:rPr lang="en-US" smtClean="0"/>
              <a:pPr fontAlgn="base">
                <a:spcAft>
                  <a:spcPct val="0"/>
                </a:spcAft>
              </a:pPr>
              <a:t>‹nº›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45116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7459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42514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91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91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5176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1685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9532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01799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72180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4B49-F302-4BCD-AAEA-3DE606EC28BC}" type="datetimeFigureOut">
              <a:rPr lang="pt-BR" smtClean="0"/>
              <a:t>03/03/2017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D6E8-4D87-4538-B644-46EBAFD195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0442623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49667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05600" y="228600"/>
            <a:ext cx="2133600" cy="63246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248400" cy="63246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50515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ítulo, text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447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304800" y="1981200"/>
            <a:ext cx="4191000" cy="45720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Gráfico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191000" cy="4572000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2991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4B49-F302-4BCD-AAEA-3DE606EC28BC}" type="datetimeFigureOut">
              <a:rPr lang="pt-BR" smtClean="0"/>
              <a:t>03/03/2017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D6E8-4D87-4538-B644-46EBAFD195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4B49-F302-4BCD-AAEA-3DE606EC28BC}" type="datetimeFigureOut">
              <a:rPr lang="pt-BR" smtClean="0"/>
              <a:t>03/03/2017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D6E8-4D87-4538-B644-46EBAFD195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4B49-F302-4BCD-AAEA-3DE606EC28BC}" type="datetimeFigureOut">
              <a:rPr lang="pt-BR" smtClean="0"/>
              <a:t>03/03/2017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D6E8-4D87-4538-B644-46EBAFD195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4B49-F302-4BCD-AAEA-3DE606EC28BC}" type="datetimeFigureOut">
              <a:rPr lang="pt-BR" smtClean="0"/>
              <a:t>03/03/2017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D6E8-4D87-4538-B644-46EBAFD195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4B49-F302-4BCD-AAEA-3DE606EC28BC}" type="datetimeFigureOut">
              <a:rPr lang="pt-BR" smtClean="0"/>
              <a:t>03/03/2017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D6E8-4D87-4538-B644-46EBAFD195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4B49-F302-4BCD-AAEA-3DE606EC28BC}" type="datetimeFigureOut">
              <a:rPr lang="pt-BR" smtClean="0"/>
              <a:t>03/03/2017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D6E8-4D87-4538-B644-46EBAFD195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4B49-F302-4BCD-AAEA-3DE606EC28BC}" type="datetimeFigureOut">
              <a:rPr lang="pt-BR" smtClean="0"/>
              <a:t>03/03/2017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D6E8-4D87-4538-B644-46EBAFD195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44B49-F302-4BCD-AAEA-3DE606EC28BC}" type="datetimeFigureOut">
              <a:rPr lang="pt-BR" smtClean="0"/>
              <a:t>03/03/2017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6D6E8-4D87-4538-B644-46EBAFD195B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534400" cy="14478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 estilo do título mestre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81200"/>
            <a:ext cx="8534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do texto memstre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28600" y="304800"/>
            <a:ext cx="15240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1" lang="pt-BR" sz="3200" smtClean="0">
              <a:solidFill>
                <a:srgbClr val="FFFFFF"/>
              </a:solidFill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28600" y="304800"/>
            <a:ext cx="15240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1" lang="pt-BR" sz="32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44178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797152"/>
            <a:ext cx="6400800" cy="1070248"/>
          </a:xfrm>
        </p:spPr>
        <p:txBody>
          <a:bodyPr/>
          <a:lstStyle/>
          <a:p>
            <a:r>
              <a:rPr lang="pt-BR" dirty="0" smtClean="0"/>
              <a:t>04 Março, 2017</a:t>
            </a:r>
            <a:endParaRPr lang="pt-BR" dirty="0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1412776"/>
            <a:ext cx="9144000" cy="1944216"/>
          </a:xfrm>
          <a:prstGeom prst="rect">
            <a:avLst/>
          </a:prstGeom>
          <a:solidFill>
            <a:srgbClr val="3366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pt-BR" sz="4400" b="1" dirty="0" smtClean="0">
              <a:solidFill>
                <a:srgbClr val="FFFF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pt-BR" sz="4400" b="1" dirty="0">
              <a:solidFill>
                <a:srgbClr val="FFFF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pt-BR" sz="4400" b="1" dirty="0" smtClean="0">
                <a:solidFill>
                  <a:srgbClr val="FFFFFF"/>
                </a:solidFill>
              </a:rPr>
              <a:t>Sugestões de Prioridades </a:t>
            </a:r>
            <a:r>
              <a:rPr kumimoji="1" lang="pt-BR" sz="4400" b="1" dirty="0" smtClean="0">
                <a:solidFill>
                  <a:srgbClr val="FFFFFF"/>
                </a:solidFill>
              </a:rPr>
              <a:t>para a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pt-BR" sz="4400" b="1" dirty="0" smtClean="0">
                <a:solidFill>
                  <a:srgbClr val="FFFFFF"/>
                </a:solidFill>
              </a:rPr>
              <a:t>Segurança Hídrica </a:t>
            </a:r>
            <a:r>
              <a:rPr kumimoji="1" lang="pt-BR" sz="4400" b="1" dirty="0">
                <a:solidFill>
                  <a:srgbClr val="FFFFFF"/>
                </a:solidFill>
              </a:rPr>
              <a:t>em Teresópolis</a:t>
            </a:r>
            <a:br>
              <a:rPr kumimoji="1" lang="pt-BR" sz="4400" b="1" dirty="0">
                <a:solidFill>
                  <a:srgbClr val="FFFFFF"/>
                </a:solidFill>
              </a:rPr>
            </a:br>
            <a:r>
              <a:rPr kumimoji="1" lang="pt-BR" sz="4400" b="1" dirty="0">
                <a:solidFill>
                  <a:srgbClr val="FFFFFF"/>
                </a:solidFill>
              </a:rPr>
              <a:t/>
            </a:r>
            <a:br>
              <a:rPr kumimoji="1" lang="pt-BR" sz="4400" b="1" dirty="0">
                <a:solidFill>
                  <a:srgbClr val="FFFFFF"/>
                </a:solidFill>
              </a:rPr>
            </a:br>
            <a:endParaRPr kumimoji="1" lang="pt-BR" sz="3600" b="1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99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91810" cy="6518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39552" y="2348880"/>
            <a:ext cx="2514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CBH </a:t>
            </a:r>
            <a:r>
              <a:rPr lang="pt-BR" dirty="0" err="1" smtClean="0"/>
              <a:t>Piabanha</a:t>
            </a:r>
            <a:r>
              <a:rPr lang="pt-BR" dirty="0" smtClean="0"/>
              <a:t> = estadual</a:t>
            </a:r>
            <a:endParaRPr lang="pt-BR" dirty="0"/>
          </a:p>
          <a:p>
            <a:r>
              <a:rPr lang="pt-BR" dirty="0" smtClean="0"/>
              <a:t>(Região Hídrica IV)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Contribuições do Comitê </a:t>
            </a:r>
            <a:r>
              <a:rPr lang="pt-BR" dirty="0" err="1" smtClean="0"/>
              <a:t>Piabanha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Sistema de Informação (mapas e dados) sobre rios e água no município</a:t>
            </a:r>
          </a:p>
          <a:p>
            <a:r>
              <a:rPr lang="pt-BR" dirty="0" smtClean="0"/>
              <a:t>Curso de capacitação sobre saneamento e recursos hídricos (para o grupo designado de acompanhar a implementação do PMSB </a:t>
            </a:r>
          </a:p>
          <a:p>
            <a:r>
              <a:rPr lang="pt-BR" dirty="0" smtClean="0"/>
              <a:t>Apoiar a elaboração de um Termo de Referência para a contratação de uma concessionária da água e esgoto )baseado no PMSB, Plano Diretor</a:t>
            </a:r>
          </a:p>
          <a:p>
            <a:r>
              <a:rPr lang="pt-BR" dirty="0" smtClean="0"/>
              <a:t>Articulação com o CEIVAP, etc.</a:t>
            </a:r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656540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75856" y="1641003"/>
            <a:ext cx="17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prstClr val="black"/>
                </a:solidFill>
              </a:rPr>
              <a:t>CEIVAP = federal</a:t>
            </a:r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78" y="504398"/>
            <a:ext cx="8806287" cy="6236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691680" y="87248"/>
            <a:ext cx="5622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prstClr val="black"/>
                </a:solidFill>
              </a:rPr>
              <a:t>Bacia Hidrográfica (Federal) do Rio Paraíba do Sul - CEIVAP</a:t>
            </a:r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654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Efeitos da Crise Hídrica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Os 3 lados da crise: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- pouca água: reservas inadequadas, </a:t>
            </a:r>
            <a:r>
              <a:rPr lang="pt-BR" dirty="0" smtClean="0"/>
              <a:t>nenhum rio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</a:t>
            </a:r>
            <a:r>
              <a:rPr lang="pt-BR" dirty="0" smtClean="0"/>
              <a:t>entrando em Teresópolis = ficamos </a:t>
            </a:r>
            <a:endParaRPr lang="pt-BR" dirty="0" smtClean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dependentes da chuva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- muita água: absorção inadequada, drenagem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inadequada, enchentes e deslizamentos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- água de baixa qualidade: esgoto e agrotóxicos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949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89337"/>
            <a:ext cx="7564770" cy="6536792"/>
          </a:xfrm>
        </p:spPr>
      </p:pic>
      <p:sp>
        <p:nvSpPr>
          <p:cNvPr id="8" name="Retângulo 7"/>
          <p:cNvSpPr/>
          <p:nvPr/>
        </p:nvSpPr>
        <p:spPr>
          <a:xfrm>
            <a:off x="611560" y="547809"/>
            <a:ext cx="201622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Principais rios</a:t>
            </a:r>
          </a:p>
          <a:p>
            <a:pPr algn="ctr"/>
            <a:r>
              <a:rPr lang="pt-BR" dirty="0" smtClean="0"/>
              <a:t>de Teresópolis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0471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4" y="116632"/>
            <a:ext cx="8883830" cy="6662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0579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Prioridades contra a Crise Hídrica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u="sng" dirty="0" smtClean="0"/>
              <a:t>Área Rural = nossa maior fábrica de água</a:t>
            </a:r>
          </a:p>
          <a:p>
            <a:r>
              <a:rPr lang="pt-BR" dirty="0" smtClean="0"/>
              <a:t>Monitorar e retirar agrotóxicos (Providência)</a:t>
            </a:r>
          </a:p>
          <a:p>
            <a:r>
              <a:rPr lang="pt-BR" dirty="0" smtClean="0"/>
              <a:t>Monitorar vazão (R$9M para bombas, sem água</a:t>
            </a:r>
            <a:r>
              <a:rPr lang="pt-BR" dirty="0" smtClean="0"/>
              <a:t>)</a:t>
            </a:r>
          </a:p>
          <a:p>
            <a:r>
              <a:rPr lang="pt-BR" dirty="0" smtClean="0"/>
              <a:t>Diminuir </a:t>
            </a:r>
            <a:r>
              <a:rPr lang="pt-BR" dirty="0"/>
              <a:t>desperdícios na irrigação (tecnologia)</a:t>
            </a:r>
          </a:p>
          <a:p>
            <a:r>
              <a:rPr lang="pt-BR" dirty="0" smtClean="0"/>
              <a:t>Captar </a:t>
            </a:r>
            <a:r>
              <a:rPr lang="pt-BR" dirty="0" smtClean="0"/>
              <a:t>Rio Preto e </a:t>
            </a:r>
            <a:r>
              <a:rPr lang="pt-BR" dirty="0" err="1" smtClean="0"/>
              <a:t>Paquequer</a:t>
            </a:r>
            <a:r>
              <a:rPr lang="pt-BR" dirty="0" smtClean="0"/>
              <a:t> (esgoto, aterro)</a:t>
            </a:r>
          </a:p>
          <a:p>
            <a:r>
              <a:rPr lang="pt-BR" dirty="0" smtClean="0"/>
              <a:t>Produzir </a:t>
            </a:r>
            <a:r>
              <a:rPr lang="pt-BR" dirty="0" smtClean="0"/>
              <a:t>mais água = reflorestar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383382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Prioridades contra a Crise Hídrica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1981200"/>
            <a:ext cx="8659688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u="sng" dirty="0" smtClean="0"/>
              <a:t>Área Urbana = concentração dos usos da água</a:t>
            </a:r>
          </a:p>
          <a:p>
            <a:r>
              <a:rPr lang="pt-BR" dirty="0" smtClean="0"/>
              <a:t>Recuperar captações urbanas (reservas – 2011)</a:t>
            </a:r>
          </a:p>
          <a:p>
            <a:r>
              <a:rPr lang="pt-BR" dirty="0" smtClean="0"/>
              <a:t>Aumentar </a:t>
            </a:r>
            <a:r>
              <a:rPr lang="pt-BR" dirty="0" smtClean="0"/>
              <a:t>reservatórios, superficiais e subterrâneos </a:t>
            </a:r>
            <a:r>
              <a:rPr lang="pt-BR" dirty="0" smtClean="0"/>
              <a:t>(independente da chuva)</a:t>
            </a:r>
          </a:p>
          <a:p>
            <a:r>
              <a:rPr lang="pt-BR" dirty="0" smtClean="0"/>
              <a:t>Tratar esgoto – a montante das fontes e captações</a:t>
            </a:r>
          </a:p>
          <a:p>
            <a:r>
              <a:rPr lang="pt-BR" dirty="0" smtClean="0"/>
              <a:t>Diminuir vazamentos na distribuição (</a:t>
            </a:r>
            <a:r>
              <a:rPr lang="pt-BR" dirty="0" err="1" smtClean="0"/>
              <a:t>macro-medição</a:t>
            </a:r>
            <a:r>
              <a:rPr lang="pt-BR" dirty="0" smtClean="0"/>
              <a:t>)</a:t>
            </a:r>
          </a:p>
          <a:p>
            <a:r>
              <a:rPr lang="pt-BR" dirty="0" smtClean="0"/>
              <a:t>Mapear </a:t>
            </a:r>
            <a:r>
              <a:rPr lang="pt-BR" dirty="0"/>
              <a:t>e </a:t>
            </a:r>
            <a:r>
              <a:rPr lang="pt-BR" dirty="0" smtClean="0"/>
              <a:t>melhorar a rede de drenagem</a:t>
            </a:r>
            <a:endParaRPr lang="pt-BR" dirty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876938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75" y="116632"/>
            <a:ext cx="8739815" cy="655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76" y="175188"/>
            <a:ext cx="8658894" cy="6494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8905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Prioridades contra a Crise Hídrica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u="sng" dirty="0" smtClean="0"/>
              <a:t>Política – criar </a:t>
            </a:r>
            <a:r>
              <a:rPr lang="pt-BR" u="sng" dirty="0" smtClean="0"/>
              <a:t>a </a:t>
            </a:r>
            <a:r>
              <a:rPr lang="pt-BR" u="sng" dirty="0" smtClean="0"/>
              <a:t>situação que promove soluções</a:t>
            </a:r>
          </a:p>
          <a:p>
            <a:r>
              <a:rPr lang="pt-BR" dirty="0" smtClean="0"/>
              <a:t>Unir Planos dos 4 eixos do saneamento em 1 (Ministério das Cidades, FUNASA, CEIVAP)</a:t>
            </a:r>
          </a:p>
          <a:p>
            <a:r>
              <a:rPr lang="pt-BR" dirty="0" smtClean="0"/>
              <a:t>Designar grupo de acompanhamento da       </a:t>
            </a:r>
            <a:r>
              <a:rPr lang="pt-BR" sz="1200" dirty="0" smtClean="0">
                <a:solidFill>
                  <a:srgbClr val="FF0000"/>
                </a:solidFill>
              </a:rPr>
              <a:t>plano diretor</a:t>
            </a:r>
            <a:r>
              <a:rPr lang="pt-BR" dirty="0" smtClean="0"/>
              <a:t>     implementação do PMSB (Conselho da Cidade?)</a:t>
            </a:r>
          </a:p>
          <a:p>
            <a:r>
              <a:rPr lang="pt-BR" dirty="0" smtClean="0"/>
              <a:t>Contratar uma concessionária </a:t>
            </a:r>
            <a:r>
              <a:rPr lang="pt-BR" dirty="0" smtClean="0"/>
              <a:t>de </a:t>
            </a:r>
            <a:r>
              <a:rPr lang="pt-BR" dirty="0" smtClean="0"/>
              <a:t>água e esgoto</a:t>
            </a:r>
          </a:p>
          <a:p>
            <a:r>
              <a:rPr lang="pt-BR" dirty="0" smtClean="0"/>
              <a:t>Conhecer nosso sistema de água </a:t>
            </a:r>
            <a:r>
              <a:rPr lang="pt-BR" dirty="0" smtClean="0"/>
              <a:t>(artificial e nat./ produção, </a:t>
            </a:r>
            <a:r>
              <a:rPr lang="pt-BR" dirty="0"/>
              <a:t>incluindo o ciclo </a:t>
            </a:r>
            <a:r>
              <a:rPr lang="pt-BR" dirty="0" smtClean="0"/>
              <a:t>hídrico e variações)</a:t>
            </a:r>
            <a:endParaRPr lang="pt-BR" dirty="0" smtClean="0"/>
          </a:p>
          <a:p>
            <a:r>
              <a:rPr lang="pt-BR" dirty="0" smtClean="0"/>
              <a:t>Investir em estudos, projetos, obras, manutenção     </a:t>
            </a:r>
            <a:endParaRPr lang="pt-BR" dirty="0"/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0385427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 Show   Esgoto GG">
  <a:themeElements>
    <a:clrScheme name="Slide Show   Esgoto GG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9999"/>
      </a:accent1>
      <a:accent2>
        <a:srgbClr val="FF9933"/>
      </a:accent2>
      <a:accent3>
        <a:srgbClr val="AAB8E2"/>
      </a:accent3>
      <a:accent4>
        <a:srgbClr val="DADADA"/>
      </a:accent4>
      <a:accent5>
        <a:srgbClr val="AACACA"/>
      </a:accent5>
      <a:accent6>
        <a:srgbClr val="E78A2D"/>
      </a:accent6>
      <a:hlink>
        <a:srgbClr val="330099"/>
      </a:hlink>
      <a:folHlink>
        <a:srgbClr val="CBCBCB"/>
      </a:folHlink>
    </a:clrScheme>
    <a:fontScheme name="Slide Show   Esgoto G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de Show   Esgoto GG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Show   Esgoto GG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Show   Esgoto GG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4660</TotalTime>
  <Words>334</Words>
  <Application>Microsoft Office PowerPoint</Application>
  <PresentationFormat>Apresentação na tela (4:3)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Tema do Office</vt:lpstr>
      <vt:lpstr>Slide Show   Esgoto GG</vt:lpstr>
      <vt:lpstr>Apresentação do PowerPoint</vt:lpstr>
      <vt:lpstr>Efeitos da Crise Hídrica</vt:lpstr>
      <vt:lpstr>Apresentação do PowerPoint</vt:lpstr>
      <vt:lpstr>Apresentação do PowerPoint</vt:lpstr>
      <vt:lpstr> Prioridades contra a Crise Hídrica </vt:lpstr>
      <vt:lpstr> Prioridades contra a Crise Hídrica </vt:lpstr>
      <vt:lpstr>Apresentação do PowerPoint</vt:lpstr>
      <vt:lpstr>Apresentação do PowerPoint</vt:lpstr>
      <vt:lpstr> Prioridades contra a Crise Hídrica </vt:lpstr>
      <vt:lpstr>Apresentação do PowerPoint</vt:lpstr>
      <vt:lpstr> Contribuições do Comitê Piabanha </vt:lpstr>
      <vt:lpstr>Apresentação do PowerPoint</vt:lpstr>
    </vt:vector>
  </TitlesOfParts>
  <Company>Sistema Operacional 32 Bits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Crise Hídrica em Teresópolis  e o Plano Municipal de Saneamento</dc:title>
  <dc:creator>Copyright MSDN/Technet</dc:creator>
  <cp:lastModifiedBy>David Miller</cp:lastModifiedBy>
  <cp:revision>56</cp:revision>
  <dcterms:created xsi:type="dcterms:W3CDTF">2015-11-15T12:18:43Z</dcterms:created>
  <dcterms:modified xsi:type="dcterms:W3CDTF">2017-03-03T18:00:59Z</dcterms:modified>
</cp:coreProperties>
</file>